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6"/>
  </p:notesMasterIdLst>
  <p:sldIdLst>
    <p:sldId id="262" r:id="rId2"/>
    <p:sldId id="284" r:id="rId3"/>
    <p:sldId id="285" r:id="rId4"/>
    <p:sldId id="286" r:id="rId5"/>
    <p:sldId id="289" r:id="rId6"/>
    <p:sldId id="307" r:id="rId7"/>
    <p:sldId id="287" r:id="rId8"/>
    <p:sldId id="290" r:id="rId9"/>
    <p:sldId id="304" r:id="rId10"/>
    <p:sldId id="293" r:id="rId11"/>
    <p:sldId id="306" r:id="rId12"/>
    <p:sldId id="299" r:id="rId13"/>
    <p:sldId id="300" r:id="rId14"/>
    <p:sldId id="291" r:id="rId15"/>
    <p:sldId id="292" r:id="rId16"/>
    <p:sldId id="294" r:id="rId17"/>
    <p:sldId id="295" r:id="rId18"/>
    <p:sldId id="296" r:id="rId19"/>
    <p:sldId id="309" r:id="rId20"/>
    <p:sldId id="297" r:id="rId21"/>
    <p:sldId id="308" r:id="rId22"/>
    <p:sldId id="298" r:id="rId23"/>
    <p:sldId id="302" r:id="rId24"/>
    <p:sldId id="31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E4CF44-7AD1-402E-9C88-870667B39E82}">
  <a:tblStyle styleId="{E4E4CF44-7AD1-402E-9C88-870667B39E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81825"/>
  </p:normalViewPr>
  <p:slideViewPr>
    <p:cSldViewPr snapToGrid="0" snapToObjects="1">
      <p:cViewPr varScale="1">
        <p:scale>
          <a:sx n="123" d="100"/>
          <a:sy n="123" d="100"/>
        </p:scale>
        <p:origin x="126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69511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448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19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16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deciding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use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naruhodo</a:t>
            </a:r>
            <a:r>
              <a:rPr lang="en-US" altLang="zh-CN" baseline="0" dirty="0"/>
              <a:t>,</a:t>
            </a:r>
            <a:r>
              <a:rPr lang="zh-CN" altLang="en-US" baseline="0" dirty="0"/>
              <a:t> </a:t>
            </a:r>
            <a:r>
              <a:rPr lang="en-US" altLang="zh-CN" baseline="0" dirty="0"/>
              <a:t>you</a:t>
            </a:r>
            <a:r>
              <a:rPr lang="zh-CN" altLang="en-US" baseline="0" dirty="0"/>
              <a:t> </a:t>
            </a:r>
            <a:r>
              <a:rPr lang="en-US" altLang="zh-CN" baseline="0" dirty="0"/>
              <a:t>should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first</a:t>
            </a:r>
            <a:r>
              <a:rPr lang="zh-CN" altLang="en-US" baseline="0" dirty="0"/>
              <a:t> </a:t>
            </a:r>
            <a:r>
              <a:rPr lang="en-US" altLang="zh-CN" baseline="0" dirty="0"/>
              <a:t>print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markers</a:t>
            </a:r>
            <a:r>
              <a:rPr lang="zh-CN" altLang="en-US" baseline="0" dirty="0"/>
              <a:t> </a:t>
            </a:r>
            <a:r>
              <a:rPr lang="en-US" altLang="zh-CN" baseline="0" dirty="0"/>
              <a:t>like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52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then,</a:t>
            </a:r>
            <a:r>
              <a:rPr lang="zh-CN" altLang="en-US" dirty="0"/>
              <a:t> </a:t>
            </a: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desk,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through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naruhodo’s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interface.</a:t>
            </a:r>
            <a:r>
              <a:rPr lang="zh-CN" altLang="en-US" baseline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/>
              <a:t>Currently,</a:t>
            </a:r>
            <a:r>
              <a:rPr lang="zh-CN" altLang="en-US" baseline="0" dirty="0"/>
              <a:t> </a:t>
            </a:r>
            <a:r>
              <a:rPr lang="en-US" altLang="zh-CN" baseline="0" dirty="0" err="1"/>
              <a:t>naruhodo</a:t>
            </a:r>
            <a:r>
              <a:rPr lang="zh-CN" altLang="en-US" baseline="0" dirty="0"/>
              <a:t> </a:t>
            </a:r>
            <a:r>
              <a:rPr lang="en-US" altLang="zh-CN" baseline="0" dirty="0"/>
              <a:t>provides</a:t>
            </a:r>
            <a:r>
              <a:rPr lang="zh-CN" altLang="en-US" baseline="0" dirty="0"/>
              <a:t> </a:t>
            </a:r>
            <a:r>
              <a:rPr lang="en-US" altLang="zh-CN" baseline="0" dirty="0"/>
              <a:t>an</a:t>
            </a:r>
            <a:r>
              <a:rPr lang="zh-CN" altLang="en-US" baseline="0" dirty="0"/>
              <a:t> </a:t>
            </a:r>
            <a:r>
              <a:rPr lang="en-US" altLang="zh-CN" baseline="0" dirty="0"/>
              <a:t>optical experiment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(</a:t>
            </a:r>
            <a:r>
              <a:rPr lang="zh-CN" altLang="en-US" baseline="0" dirty="0"/>
              <a:t>光学实验 </a:t>
            </a:r>
            <a:r>
              <a:rPr lang="ja-JP" altLang="en-US" baseline="0" dirty="0"/>
              <a:t>こうがく　じっけん</a:t>
            </a:r>
            <a:r>
              <a:rPr lang="en-US" altLang="zh-CN" baseline="0" dirty="0"/>
              <a:t>).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is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video</a:t>
            </a:r>
            <a:r>
              <a:rPr lang="zh-CN" altLang="en-US" baseline="0" dirty="0"/>
              <a:t> </a:t>
            </a:r>
            <a:r>
              <a:rPr lang="en-US" altLang="zh-CN" baseline="0" dirty="0"/>
              <a:t>demonstration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179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54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grey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blue</a:t>
            </a:r>
            <a:r>
              <a:rPr lang="zh-CN" altLang="en-US" baseline="0" dirty="0"/>
              <a:t> </a:t>
            </a:r>
            <a:r>
              <a:rPr lang="en-US" altLang="zh-CN" baseline="0" dirty="0"/>
              <a:t>parts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my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800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9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686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92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Although I speak very quickly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limit</a:t>
            </a:r>
            <a:r>
              <a:rPr lang="en-US" dirty="0"/>
              <a:t>, it is really difficult here</a:t>
            </a:r>
            <a:r>
              <a:rPr lang="en-US" altLang="zh-CN" dirty="0"/>
              <a:t>.</a:t>
            </a:r>
            <a:r>
              <a:rPr lang="en-US" dirty="0"/>
              <a:t> </a:t>
            </a:r>
            <a:endParaRPr lang="zh-CN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dirty="0"/>
              <a:t>there are a lot of potential work, more than a thousand lines of code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en-US" dirty="0"/>
              <a:t>.</a:t>
            </a:r>
            <a:r>
              <a:rPr lang="zh-CN" alt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math</a:t>
            </a:r>
            <a:r>
              <a:rPr lang="zh-CN" altLang="en-US" dirty="0"/>
              <a:t> </a:t>
            </a:r>
            <a:r>
              <a:rPr lang="en-US" altLang="zh-CN" dirty="0"/>
              <a:t>calculations..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733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26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172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There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many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difficult</a:t>
            </a:r>
            <a:r>
              <a:rPr lang="zh-CN" altLang="en-US" baseline="0" dirty="0"/>
              <a:t> </a:t>
            </a:r>
            <a:r>
              <a:rPr lang="en-US" altLang="zh-CN" baseline="0" dirty="0"/>
              <a:t>3D</a:t>
            </a:r>
            <a:r>
              <a:rPr lang="zh-CN" altLang="en-US" baseline="0" dirty="0"/>
              <a:t> </a:t>
            </a:r>
            <a:r>
              <a:rPr lang="en-US" altLang="zh-CN" baseline="0" dirty="0"/>
              <a:t>vector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matrix</a:t>
            </a:r>
            <a:r>
              <a:rPr lang="zh-CN" altLang="en-US" baseline="0" dirty="0"/>
              <a:t> </a:t>
            </a:r>
            <a:r>
              <a:rPr lang="en-US" altLang="zh-CN" baseline="0" dirty="0"/>
              <a:t>calculations.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86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686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/>
              <a:t>application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8530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81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45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In my school days, I enjoyed doing experiments at home…Like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99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177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After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experiments,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</a:t>
            </a:r>
            <a:r>
              <a:rPr lang="zh-CN" altLang="en-US" baseline="0" dirty="0"/>
              <a:t> </a:t>
            </a:r>
            <a:r>
              <a:rPr lang="en-US" altLang="zh-CN" baseline="0" dirty="0"/>
              <a:t>say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</a:t>
            </a:r>
            <a:r>
              <a:rPr lang="en-US" altLang="zh-CN" baseline="0" dirty="0" err="1"/>
              <a:t>naruhodo</a:t>
            </a:r>
            <a:r>
              <a:rPr lang="en-US" altLang="zh-CN" baseline="0" dirty="0"/>
              <a:t>”,</a:t>
            </a:r>
            <a:r>
              <a:rPr lang="zh-CN" altLang="en-US" baseline="0" dirty="0"/>
              <a:t> </a:t>
            </a:r>
            <a:r>
              <a:rPr lang="en-US" altLang="zh-CN" baseline="0" dirty="0"/>
              <a:t>which</a:t>
            </a:r>
            <a:r>
              <a:rPr lang="zh-CN" altLang="en-US" baseline="0" dirty="0"/>
              <a:t> </a:t>
            </a:r>
            <a:r>
              <a:rPr lang="en-US" altLang="zh-CN" baseline="0" dirty="0"/>
              <a:t>means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“I</a:t>
            </a:r>
            <a:r>
              <a:rPr lang="zh-CN" altLang="en-US" baseline="0" dirty="0"/>
              <a:t> </a:t>
            </a:r>
            <a:r>
              <a:rPr lang="en-US" altLang="zh-CN" baseline="0" dirty="0"/>
              <a:t>see”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“Aha”</a:t>
            </a:r>
            <a:r>
              <a:rPr lang="zh-CN" altLang="en-US" baseline="0" dirty="0"/>
              <a:t> </a:t>
            </a:r>
            <a:r>
              <a:rPr lang="en-US" altLang="zh-CN" baseline="0" dirty="0"/>
              <a:t>in</a:t>
            </a:r>
            <a:r>
              <a:rPr lang="zh-CN" altLang="en-US" baseline="0" dirty="0"/>
              <a:t> </a:t>
            </a:r>
            <a:r>
              <a:rPr lang="en-US" altLang="zh-CN" baseline="0" dirty="0"/>
              <a:t>Japanese.</a:t>
            </a:r>
            <a:endParaRPr lang="zh-CN" alt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I</a:t>
            </a:r>
            <a:r>
              <a:rPr lang="zh-CN" altLang="en-US" baseline="0" dirty="0"/>
              <a:t> </a:t>
            </a:r>
            <a:r>
              <a:rPr lang="en-US" altLang="zh-CN" baseline="0" dirty="0"/>
              <a:t>think</a:t>
            </a:r>
            <a:r>
              <a:rPr lang="zh-CN" altLang="en-US" baseline="0" dirty="0"/>
              <a:t> </a:t>
            </a:r>
            <a:r>
              <a:rPr lang="en-US" altLang="zh-CN" baseline="0" dirty="0"/>
              <a:t>that</a:t>
            </a:r>
            <a:r>
              <a:rPr lang="zh-CN" altLang="en-US" baseline="0" dirty="0"/>
              <a:t> </a:t>
            </a:r>
            <a:r>
              <a:rPr lang="en-US" altLang="zh-CN" dirty="0"/>
              <a:t>in order to improve scientific literacy,</a:t>
            </a:r>
            <a:r>
              <a:rPr lang="zh-CN" altLang="en-US" baseline="0" dirty="0"/>
              <a:t> </a:t>
            </a:r>
            <a:r>
              <a:rPr lang="en-US" altLang="zh-CN" baseline="0" dirty="0"/>
              <a:t>i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oneself.</a:t>
            </a:r>
            <a:endParaRPr lang="zh-CN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word,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practice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more,</a:t>
            </a:r>
            <a:r>
              <a:rPr lang="zh-CN" altLang="en-US" baseline="0" dirty="0"/>
              <a:t> </a:t>
            </a:r>
            <a:r>
              <a:rPr lang="en-US" altLang="zh-CN" baseline="0" dirty="0"/>
              <a:t>to</a:t>
            </a:r>
            <a:r>
              <a:rPr lang="zh-CN" altLang="en-US" baseline="0" dirty="0"/>
              <a:t> </a:t>
            </a:r>
            <a:r>
              <a:rPr lang="en-US" altLang="zh-CN" baseline="0" dirty="0"/>
              <a:t>say</a:t>
            </a:r>
            <a:r>
              <a:rPr lang="zh-CN" altLang="en-US" baseline="0" dirty="0"/>
              <a:t> </a:t>
            </a:r>
            <a:r>
              <a:rPr lang="en-US" altLang="zh-CN" baseline="0" dirty="0"/>
              <a:t>more</a:t>
            </a:r>
            <a:r>
              <a:rPr lang="zh-CN" altLang="en-US" baseline="0" dirty="0"/>
              <a:t> </a:t>
            </a:r>
            <a:r>
              <a:rPr lang="en-US" altLang="zh-CN" baseline="0" dirty="0"/>
              <a:t>“</a:t>
            </a:r>
            <a:r>
              <a:rPr lang="en-US" altLang="zh-CN" baseline="0" dirty="0" err="1"/>
              <a:t>naruhodo</a:t>
            </a:r>
            <a:r>
              <a:rPr lang="en-US" altLang="zh-CN" baseline="0" dirty="0"/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870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449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course</a:t>
            </a:r>
            <a:r>
              <a:rPr lang="zh-CN" altLang="en-US" baseline="0" dirty="0"/>
              <a:t> </a:t>
            </a:r>
            <a:r>
              <a:rPr lang="en-US" altLang="zh-CN" baseline="0" dirty="0"/>
              <a:t>my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experiments</a:t>
            </a:r>
            <a:r>
              <a:rPr lang="zh-CN" altLang="en-US" baseline="0" dirty="0"/>
              <a:t> </a:t>
            </a:r>
            <a:r>
              <a:rPr lang="en-US" altLang="zh-CN" baseline="0" dirty="0"/>
              <a:t>are</a:t>
            </a:r>
            <a:r>
              <a:rPr lang="zh-CN" altLang="en-US" baseline="0" dirty="0"/>
              <a:t> </a:t>
            </a:r>
            <a:r>
              <a:rPr lang="en-US" altLang="zh-CN" baseline="0" dirty="0"/>
              <a:t>very</a:t>
            </a:r>
            <a:r>
              <a:rPr lang="zh-CN" altLang="en-US" baseline="0" dirty="0"/>
              <a:t> </a:t>
            </a:r>
            <a:r>
              <a:rPr lang="en-US" altLang="zh-CN" baseline="0" dirty="0"/>
              <a:t>simple.</a:t>
            </a:r>
            <a:endParaRPr lang="zh-CN" alt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/>
              <a:t>But</a:t>
            </a:r>
            <a:r>
              <a:rPr lang="zh-CN" altLang="en-US" baseline="0" dirty="0"/>
              <a:t> </a:t>
            </a:r>
            <a:r>
              <a:rPr lang="en-US" altLang="zh-CN" baseline="0" dirty="0"/>
              <a:t>other</a:t>
            </a:r>
            <a:r>
              <a:rPr lang="zh-CN" altLang="en-US" baseline="0" dirty="0"/>
              <a:t> </a:t>
            </a:r>
            <a:r>
              <a:rPr lang="en-US" altLang="zh-CN" baseline="0" dirty="0"/>
              <a:t>experiments</a:t>
            </a:r>
            <a:r>
              <a:rPr lang="zh-CN" altLang="en-US" baseline="0" dirty="0"/>
              <a:t> </a:t>
            </a:r>
            <a:r>
              <a:rPr lang="en-US" altLang="zh-CN" baseline="0" dirty="0"/>
              <a:t>might</a:t>
            </a:r>
            <a:r>
              <a:rPr lang="zh-CN" altLang="en-US" baseline="0" dirty="0"/>
              <a:t> </a:t>
            </a:r>
            <a:r>
              <a:rPr lang="en-US" altLang="zh-CN" baseline="0" dirty="0"/>
              <a:t>be</a:t>
            </a:r>
            <a:r>
              <a:rPr lang="zh-CN" altLang="en-US" baseline="0" dirty="0"/>
              <a:t> </a:t>
            </a:r>
            <a:r>
              <a:rPr lang="en-US" altLang="zh-CN" baseline="0" dirty="0"/>
              <a:t>dangerous</a:t>
            </a:r>
            <a:r>
              <a:rPr lang="zh-CN" altLang="en-US" baseline="0" dirty="0"/>
              <a:t> </a:t>
            </a:r>
            <a:r>
              <a:rPr lang="en-US" altLang="zh-CN" baseline="0" dirty="0"/>
              <a:t>or</a:t>
            </a:r>
            <a:r>
              <a:rPr lang="zh-CN" altLang="en-US" baseline="0" dirty="0"/>
              <a:t> </a:t>
            </a:r>
            <a:r>
              <a:rPr lang="en-US" altLang="zh-CN" baseline="0" dirty="0"/>
              <a:t>maybe</a:t>
            </a:r>
            <a:r>
              <a:rPr lang="zh-CN" altLang="en-US" baseline="0" dirty="0"/>
              <a:t> </a:t>
            </a:r>
            <a:r>
              <a:rPr lang="en-US" altLang="zh-CN" baseline="0" dirty="0"/>
              <a:t>we</a:t>
            </a:r>
            <a:r>
              <a:rPr lang="zh-CN" altLang="en-US" baseline="0" dirty="0"/>
              <a:t> </a:t>
            </a:r>
            <a:r>
              <a:rPr lang="en-US" altLang="zh-CN" baseline="0" dirty="0"/>
              <a:t>don’t</a:t>
            </a:r>
            <a:r>
              <a:rPr lang="zh-CN" altLang="en-US" baseline="0" dirty="0"/>
              <a:t> </a:t>
            </a:r>
            <a:r>
              <a:rPr lang="en-US" altLang="zh-CN" baseline="0" dirty="0"/>
              <a:t>have</a:t>
            </a:r>
            <a:r>
              <a:rPr lang="zh-CN" altLang="en-US" baseline="0" dirty="0"/>
              <a:t> </a:t>
            </a:r>
            <a:r>
              <a:rPr lang="en-US" altLang="zh-CN" baseline="0" dirty="0"/>
              <a:t>enough</a:t>
            </a:r>
            <a:r>
              <a:rPr lang="zh-CN" altLang="en-US" baseline="0" dirty="0"/>
              <a:t> </a:t>
            </a:r>
            <a:r>
              <a:rPr lang="en-US" altLang="zh-CN" baseline="0" dirty="0"/>
              <a:t>equipment.</a:t>
            </a:r>
            <a:r>
              <a:rPr lang="zh-CN" altLang="en-US" baseline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aseline="0" dirty="0"/>
              <a:t>Then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AR</a:t>
            </a:r>
            <a:r>
              <a:rPr lang="zh-CN" altLang="en-US" baseline="0" dirty="0"/>
              <a:t> </a:t>
            </a:r>
            <a:r>
              <a:rPr lang="en-US" altLang="zh-CN" baseline="0" dirty="0"/>
              <a:t>technology</a:t>
            </a:r>
            <a:r>
              <a:rPr lang="zh-CN" altLang="en-US" baseline="0" dirty="0"/>
              <a:t> </a:t>
            </a:r>
            <a:r>
              <a:rPr lang="en-US" altLang="zh-CN" baseline="0" dirty="0"/>
              <a:t>will</a:t>
            </a:r>
            <a:r>
              <a:rPr lang="zh-CN" altLang="en-US" baseline="0" dirty="0"/>
              <a:t> </a:t>
            </a:r>
            <a:r>
              <a:rPr lang="en-US" altLang="zh-CN" baseline="0" dirty="0"/>
              <a:t>help</a:t>
            </a:r>
            <a:r>
              <a:rPr lang="zh-CN" altLang="en-US" baseline="0" dirty="0"/>
              <a:t> </a:t>
            </a:r>
            <a:r>
              <a:rPr lang="en-US" altLang="zh-CN" baseline="0" dirty="0"/>
              <a:t>us.</a:t>
            </a:r>
            <a:endParaRPr lang="zh-CN" alt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1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-z.github.io/naruhod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/>
              <a:t>Naruhodo</a:t>
            </a:r>
            <a:r>
              <a:rPr lang="en-US" sz="6000" dirty="0"/>
              <a:t>!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laboratory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desk!</a:t>
            </a:r>
            <a:endParaRPr lang="en-US" sz="20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Designed &amp; </a:t>
            </a:r>
            <a:r>
              <a:rPr lang="en-US" altLang="zh-CN" sz="1400" dirty="0"/>
              <a:t>developed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 err="1"/>
              <a:t>Bowei</a:t>
            </a:r>
            <a:r>
              <a:rPr lang="zh-CN" altLang="en-US" sz="1400" dirty="0"/>
              <a:t> </a:t>
            </a:r>
            <a:r>
              <a:rPr lang="en-US" altLang="zh-CN" sz="1400" dirty="0"/>
              <a:t>Zhou</a:t>
            </a:r>
            <a:endParaRPr sz="14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93" y="189385"/>
            <a:ext cx="2097114" cy="20971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AR is a technology that allows the virtual world on the screen</a:t>
            </a:r>
            <a:r>
              <a:rPr lang="zh-CN" altLang="en-US" dirty="0"/>
              <a:t> </a:t>
            </a:r>
            <a:r>
              <a:rPr lang="en-US" altLang="zh-CN" dirty="0"/>
              <a:t>to combine and interact with real-world scenes.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AR</a:t>
            </a:r>
            <a:r>
              <a:rPr lang="zh-CN" altLang="en-US" dirty="0"/>
              <a:t> </a:t>
            </a:r>
            <a:r>
              <a:rPr lang="en-US" altLang="zh-CN" dirty="0"/>
              <a:t>(Augmented</a:t>
            </a:r>
            <a:r>
              <a:rPr lang="zh-CN" altLang="en-US" dirty="0"/>
              <a:t> </a:t>
            </a:r>
            <a:r>
              <a:rPr lang="en-US" altLang="zh-CN" dirty="0"/>
              <a:t>Reality</a:t>
            </a:r>
            <a:r>
              <a:rPr lang="en-US" altLang="zh-CN"/>
              <a:t>)</a:t>
            </a:r>
            <a:r>
              <a:rPr lang="zh-CN" altLang="en-US"/>
              <a:t> </a:t>
            </a:r>
            <a:r>
              <a:rPr lang="en-US" altLang="zh-CN"/>
              <a:t>technology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074" name="Picture 2" descr="AR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" y="2396000"/>
            <a:ext cx="2449281" cy="2449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8" name="Picture 6" descr="AR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42" y="2396000"/>
            <a:ext cx="4330839" cy="2444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50026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14" y="174532"/>
            <a:ext cx="1528883" cy="1528883"/>
          </a:xfrm>
          <a:prstGeom prst="rect">
            <a:avLst/>
          </a:prstGeom>
        </p:spPr>
      </p:pic>
      <p:pic>
        <p:nvPicPr>
          <p:cNvPr id="1028" name="Picture 4" descr="ARâçå¾çæç´¢ç»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26078"/>
          <a:stretch/>
        </p:blipFill>
        <p:spPr bwMode="auto">
          <a:xfrm>
            <a:off x="619418" y="1774482"/>
            <a:ext cx="2288766" cy="209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convex lens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8" y="2140969"/>
            <a:ext cx="2296304" cy="1364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Google Shape;566;p18"/>
          <p:cNvSpPr txBox="1">
            <a:spLocks/>
          </p:cNvSpPr>
          <p:nvPr/>
        </p:nvSpPr>
        <p:spPr>
          <a:xfrm>
            <a:off x="2228308" y="1078847"/>
            <a:ext cx="5453743" cy="813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3600" dirty="0" err="1"/>
              <a:t>Naruhodo</a:t>
            </a:r>
            <a:r>
              <a:rPr lang="zh-CN" altLang="en-US" sz="3600" dirty="0"/>
              <a:t> </a:t>
            </a:r>
          </a:p>
          <a:p>
            <a:pPr algn="ctr"/>
            <a:r>
              <a:rPr lang="en-US" altLang="zh-CN" sz="3600" dirty="0"/>
              <a:t>=</a:t>
            </a:r>
            <a:endParaRPr lang="en-US" sz="3600" dirty="0"/>
          </a:p>
        </p:txBody>
      </p:sp>
      <p:pic>
        <p:nvPicPr>
          <p:cNvPr id="1032" name="Picture 8" descr="æ¸²æå¨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56" y="1928190"/>
            <a:ext cx="2666878" cy="1789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テキスト ボックス 3"/>
          <p:cNvSpPr txBox="1"/>
          <p:nvPr/>
        </p:nvSpPr>
        <p:spPr>
          <a:xfrm>
            <a:off x="1446963" y="4032852"/>
            <a:ext cx="6439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AR</a:t>
            </a:r>
            <a:r>
              <a:rPr lang="zh-CN" altLang="en-US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        </a:t>
            </a:r>
            <a:r>
              <a:rPr lang="en-US" altLang="zh-CN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+</a:t>
            </a:r>
            <a:r>
              <a:rPr lang="zh-CN" altLang="en-US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</a:t>
            </a:r>
            <a:r>
              <a:rPr lang="en-US" altLang="zh-CN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Physics</a:t>
            </a:r>
            <a:r>
              <a:rPr lang="zh-CN" altLang="en-US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   </a:t>
            </a:r>
            <a:r>
              <a:rPr lang="en-US" altLang="zh-CN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+</a:t>
            </a:r>
            <a:r>
              <a:rPr lang="zh-CN" altLang="en-US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                    </a:t>
            </a:r>
            <a:r>
              <a:rPr lang="en-US" altLang="zh-CN" sz="2400" dirty="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3D</a:t>
            </a:r>
            <a:endParaRPr lang="ja-JP" altLang="en-US" sz="2400" dirty="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39530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35" y="1242941"/>
            <a:ext cx="5044965" cy="3783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5" y="1242941"/>
            <a:ext cx="2521771" cy="37837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597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0B23F5B6-6DCF-481C-BC90-CB306EF4F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30593"/>
              </p:ext>
            </p:extLst>
          </p:nvPr>
        </p:nvGraphicFramePr>
        <p:xfrm>
          <a:off x="2938544" y="1382471"/>
          <a:ext cx="4617789" cy="288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4" imgW="6133320" imgH="3834720" progId="Photoshop.Image.16">
                  <p:embed/>
                </p:oleObj>
              </mc:Choice>
              <mc:Fallback>
                <p:oleObj name="Image" r:id="rId4" imgW="6133320" imgH="383472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38544" y="1382471"/>
                        <a:ext cx="4617789" cy="288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desk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4" name="図形グループ 3"/>
          <p:cNvGrpSpPr/>
          <p:nvPr/>
        </p:nvGrpSpPr>
        <p:grpSpPr>
          <a:xfrm>
            <a:off x="747925" y="1194509"/>
            <a:ext cx="1792235" cy="3771629"/>
            <a:chOff x="5534021" y="623036"/>
            <a:chExt cx="1863608" cy="3921828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660" y="1183833"/>
              <a:ext cx="1571595" cy="2795344"/>
            </a:xfrm>
            <a:prstGeom prst="rect">
              <a:avLst/>
            </a:prstGeom>
          </p:spPr>
        </p:pic>
        <p:sp>
          <p:nvSpPr>
            <p:cNvPr id="7" name="Google Shape;705;p32"/>
            <p:cNvSpPr/>
            <p:nvPr/>
          </p:nvSpPr>
          <p:spPr>
            <a:xfrm>
              <a:off x="5534021" y="623036"/>
              <a:ext cx="1863608" cy="3921828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9" name="Google Shape;723;p34"/>
          <p:cNvSpPr/>
          <p:nvPr/>
        </p:nvSpPr>
        <p:spPr>
          <a:xfrm>
            <a:off x="2818260" y="1194509"/>
            <a:ext cx="4844667" cy="377162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98425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work?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421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正方形/長方形 5"/>
          <p:cNvSpPr/>
          <p:nvPr/>
        </p:nvSpPr>
        <p:spPr>
          <a:xfrm>
            <a:off x="3347019" y="2700466"/>
            <a:ext cx="3365938" cy="61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Physical</a:t>
            </a:r>
            <a:r>
              <a:rPr kumimoji="1" lang="zh-CN" altLang="en-US" sz="1800" dirty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Simulation</a:t>
            </a:r>
            <a:endParaRPr kumimoji="1" lang="ja-JP" altLang="en-US" sz="1800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39319" y="1746494"/>
            <a:ext cx="1280921" cy="25227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View</a:t>
            </a:r>
            <a:endParaRPr kumimoji="1" lang="zh-CN" altLang="en-US" sz="1800" dirty="0">
              <a:latin typeface="Dosis" charset="0"/>
              <a:ea typeface="Dosis" charset="0"/>
              <a:cs typeface="Dosis" charset="0"/>
            </a:endParaRPr>
          </a:p>
          <a:p>
            <a:pPr algn="ctr"/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(</a:t>
            </a:r>
            <a:r>
              <a:rPr kumimoji="1" lang="zh-CN" altLang="en-US" sz="1800" dirty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front-end</a:t>
            </a:r>
            <a:r>
              <a:rPr kumimoji="1" lang="zh-CN" altLang="en-US" sz="1800" dirty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)</a:t>
            </a:r>
            <a:endParaRPr kumimoji="1" lang="ja-JP" altLang="en-US" sz="1800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3347019" y="3854669"/>
            <a:ext cx="3365938" cy="614855"/>
            <a:chOff x="2798379" y="3854669"/>
            <a:chExt cx="3365938" cy="614855"/>
          </a:xfrm>
        </p:grpSpPr>
        <p:sp>
          <p:nvSpPr>
            <p:cNvPr id="2" name="正方形/長方形 1"/>
            <p:cNvSpPr/>
            <p:nvPr/>
          </p:nvSpPr>
          <p:spPr>
            <a:xfrm>
              <a:off x="2798379" y="3854669"/>
              <a:ext cx="3365938" cy="614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1800" dirty="0">
                  <a:latin typeface="Dosis" charset="0"/>
                  <a:ea typeface="Dosis" charset="0"/>
                  <a:cs typeface="Dosis" charset="0"/>
                </a:rPr>
                <a:t>AR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2950778" y="3967654"/>
              <a:ext cx="1368973" cy="3836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 err="1">
                  <a:latin typeface="Dosis" charset="0"/>
                  <a:ea typeface="Dosis" charset="0"/>
                  <a:cs typeface="Dosis" charset="0"/>
                </a:rPr>
                <a:t>ARToolKit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3347019" y="1546264"/>
            <a:ext cx="3365938" cy="614855"/>
            <a:chOff x="2798379" y="1994056"/>
            <a:chExt cx="3365938" cy="614855"/>
          </a:xfrm>
        </p:grpSpPr>
        <p:sp>
          <p:nvSpPr>
            <p:cNvPr id="7" name="正方形/長方形 6"/>
            <p:cNvSpPr/>
            <p:nvPr/>
          </p:nvSpPr>
          <p:spPr>
            <a:xfrm>
              <a:off x="2798379" y="1994056"/>
              <a:ext cx="3365938" cy="614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1800" dirty="0">
                  <a:latin typeface="Dosis" charset="0"/>
                  <a:ea typeface="Dosis" charset="0"/>
                  <a:cs typeface="Dosis" charset="0"/>
                </a:rPr>
                <a:t>3D</a:t>
              </a:r>
              <a:r>
                <a:rPr kumimoji="1" lang="zh-CN" altLang="en-US" sz="1800" dirty="0">
                  <a:latin typeface="Dosis" charset="0"/>
                  <a:ea typeface="Dosis" charset="0"/>
                  <a:cs typeface="Dosis" charset="0"/>
                </a:rPr>
                <a:t> </a:t>
              </a:r>
              <a:r>
                <a:rPr kumimoji="1" lang="en-US" altLang="zh-CN" sz="1800" dirty="0">
                  <a:latin typeface="Dosis" charset="0"/>
                  <a:ea typeface="Dosis" charset="0"/>
                  <a:cs typeface="Dosis" charset="0"/>
                </a:rPr>
                <a:t>Renderer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2950778" y="2136369"/>
              <a:ext cx="1368973" cy="3836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 err="1">
                  <a:latin typeface="Dosis" charset="0"/>
                  <a:ea typeface="Dosis" charset="0"/>
                  <a:cs typeface="Dosis" charset="0"/>
                </a:rPr>
                <a:t>WebGL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</p:grpSp>
      <p:sp>
        <p:nvSpPr>
          <p:cNvPr id="5" name="右矢印 4"/>
          <p:cNvSpPr/>
          <p:nvPr/>
        </p:nvSpPr>
        <p:spPr>
          <a:xfrm>
            <a:off x="2113280" y="4084320"/>
            <a:ext cx="1107440" cy="1849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83909" y="3810696"/>
            <a:ext cx="566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Video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5" name="右矢印 14"/>
          <p:cNvSpPr/>
          <p:nvPr/>
        </p:nvSpPr>
        <p:spPr>
          <a:xfrm rot="10800000">
            <a:off x="2113280" y="1746494"/>
            <a:ext cx="1107440" cy="1849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2167302" y="1472870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latin typeface="Dosis" charset="0"/>
                <a:ea typeface="Dosis" charset="0"/>
                <a:cs typeface="Dosis" charset="0"/>
              </a:rPr>
              <a:t>Visualization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7" name="右矢印 16"/>
          <p:cNvSpPr/>
          <p:nvPr/>
        </p:nvSpPr>
        <p:spPr>
          <a:xfrm rot="16200000">
            <a:off x="4823287" y="3519652"/>
            <a:ext cx="413402" cy="1686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16200000">
            <a:off x="4823287" y="2365449"/>
            <a:ext cx="413402" cy="1686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3664777" y="3440117"/>
            <a:ext cx="1276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ja-JP" dirty="0">
                <a:latin typeface="Dosis" charset="0"/>
                <a:ea typeface="Dosis" charset="0"/>
                <a:cs typeface="Dosis" charset="0"/>
              </a:rPr>
              <a:t>Spatial location</a:t>
            </a:r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s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186794" y="2271641"/>
            <a:ext cx="681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Objects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888325" y="4005579"/>
            <a:ext cx="678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Layer-1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888325" y="2854004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Layer-2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888325" y="1699802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Layer-3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39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Layer-3: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AutoShape 2" descr="ARtoolkitâçå¾çæç´¢ç»æ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747712" y="1363663"/>
            <a:ext cx="7075487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88900" indent="0">
              <a:buNone/>
            </a:pPr>
            <a:r>
              <a:rPr kumimoji="1" lang="en-US" altLang="zh-CN" dirty="0"/>
              <a:t>Core:</a:t>
            </a:r>
            <a:r>
              <a:rPr kumimoji="1" lang="zh-CN" altLang="en-US" dirty="0"/>
              <a:t> </a:t>
            </a:r>
          </a:p>
          <a:p>
            <a:pPr marL="88900" indent="0">
              <a:buNone/>
            </a:pPr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ARToolKit</a:t>
            </a:r>
            <a:r>
              <a:rPr kumimoji="1" lang="zh-CN" altLang="en-US" dirty="0"/>
              <a:t> → </a:t>
            </a:r>
            <a:r>
              <a:rPr kumimoji="1" lang="en-US" altLang="zh-CN" dirty="0"/>
              <a:t>3D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orientations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markers</a:t>
            </a:r>
            <a:endParaRPr kumimoji="1" lang="ja-JP" altLang="en-US" dirty="0"/>
          </a:p>
        </p:txBody>
      </p:sp>
      <p:pic>
        <p:nvPicPr>
          <p:cNvPr id="1030" name="Picture 6" descr="ARtoolkit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95" y="3012177"/>
            <a:ext cx="2560320" cy="120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ARtoolkit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9" y="2648541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ARtoolkitâçå¾çæç´¢ç»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2440" r="25547" b="17419"/>
          <a:stretch/>
        </p:blipFill>
        <p:spPr bwMode="auto">
          <a:xfrm>
            <a:off x="6260301" y="2519679"/>
            <a:ext cx="2319445" cy="220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255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Need to balance the height</a:t>
            </a:r>
            <a:r>
              <a:rPr lang="zh-CN" altLang="en-US" dirty="0"/>
              <a:t> </a:t>
            </a:r>
            <a:r>
              <a:rPr lang="en-US" altLang="zh-CN" dirty="0"/>
              <a:t>and orientation of the</a:t>
            </a:r>
            <a:r>
              <a:rPr lang="zh-CN" altLang="en-US" dirty="0"/>
              <a:t> </a:t>
            </a:r>
            <a:r>
              <a:rPr lang="en-US" altLang="zh-CN" dirty="0"/>
              <a:t>markers</a:t>
            </a:r>
            <a:endParaRPr lang="zh-CN" alt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Layer-3: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76992">
            <a:off x="238275" y="3423490"/>
            <a:ext cx="1037440" cy="1158883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99922">
            <a:off x="1502560" y="2684203"/>
            <a:ext cx="1037440" cy="11588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2326">
            <a:off x="3205660" y="3391341"/>
            <a:ext cx="1037440" cy="115888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4004">
            <a:off x="4469945" y="2652054"/>
            <a:ext cx="1037440" cy="115888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2326">
            <a:off x="6403561" y="3045901"/>
            <a:ext cx="1037440" cy="115888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14004">
            <a:off x="7667846" y="2997494"/>
            <a:ext cx="1037440" cy="1158883"/>
          </a:xfrm>
          <a:prstGeom prst="rect">
            <a:avLst/>
          </a:prstGeom>
        </p:spPr>
      </p:pic>
      <p:sp>
        <p:nvSpPr>
          <p:cNvPr id="16" name="右矢印 15"/>
          <p:cNvSpPr/>
          <p:nvPr/>
        </p:nvSpPr>
        <p:spPr>
          <a:xfrm>
            <a:off x="2646447" y="3625342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右矢印 16"/>
          <p:cNvSpPr/>
          <p:nvPr/>
        </p:nvSpPr>
        <p:spPr>
          <a:xfrm>
            <a:off x="5762824" y="3625740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107980" y="4568848"/>
            <a:ext cx="923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>
                <a:latin typeface="Dosis" charset="0"/>
                <a:ea typeface="Dosis" charset="0"/>
                <a:cs typeface="Dosis" charset="0"/>
              </a:rPr>
              <a:t>orientation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372733" y="456884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>
                <a:latin typeface="Dosis" charset="0"/>
                <a:ea typeface="Dosis" charset="0"/>
                <a:cs typeface="Dosis" charset="0"/>
              </a:rPr>
              <a:t>height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888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78063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orientations:</a:t>
            </a:r>
            <a:endParaRPr lang="zh-CN" altLang="en-US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/>
              <a:t>Calculate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world</a:t>
            </a:r>
            <a:r>
              <a:rPr lang="zh-CN" altLang="en-US" sz="1800" dirty="0"/>
              <a:t> </a:t>
            </a:r>
            <a:r>
              <a:rPr lang="en-US" altLang="zh-CN" sz="1800" dirty="0"/>
              <a:t>coordinate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(0,</a:t>
            </a:r>
            <a:r>
              <a:rPr lang="zh-CN" altLang="en-US" sz="1800" dirty="0"/>
              <a:t> </a:t>
            </a:r>
            <a:r>
              <a:rPr lang="en-US" altLang="zh-CN" sz="1800" dirty="0"/>
              <a:t>1,</a:t>
            </a:r>
            <a:r>
              <a:rPr lang="zh-CN" altLang="en-US" sz="1800" dirty="0"/>
              <a:t> </a:t>
            </a:r>
            <a:r>
              <a:rPr lang="en-US" altLang="zh-CN" sz="1800" dirty="0"/>
              <a:t>0)</a:t>
            </a:r>
            <a:r>
              <a:rPr lang="zh-CN" altLang="en-US" sz="1800" dirty="0"/>
              <a:t> </a:t>
            </a:r>
            <a:r>
              <a:rPr lang="en-US" altLang="zh-CN" sz="1800" dirty="0"/>
              <a:t>vector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dirty="0"/>
              <a:t>marker’s</a:t>
            </a:r>
            <a:r>
              <a:rPr lang="zh-CN" altLang="en-US" sz="1800" dirty="0"/>
              <a:t> </a:t>
            </a:r>
            <a:r>
              <a:rPr lang="en-US" altLang="zh-CN" sz="1800" dirty="0"/>
              <a:t>world.</a:t>
            </a:r>
            <a:endParaRPr lang="zh-CN" altLang="en-US" sz="1800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/>
              <a:t>Calculate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mean</a:t>
            </a:r>
            <a:r>
              <a:rPr lang="zh-CN" altLang="en-US" sz="1800" dirty="0"/>
              <a:t> </a:t>
            </a:r>
            <a:r>
              <a:rPr lang="en-US" altLang="zh-CN" sz="1800" dirty="0"/>
              <a:t>orientation.</a:t>
            </a:r>
            <a:endParaRPr lang="zh-CN" altLang="en-US" sz="1800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1800" dirty="0"/>
              <a:t>Rotate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markers’</a:t>
            </a:r>
            <a:r>
              <a:rPr lang="zh-CN" altLang="en-US" sz="1800" dirty="0"/>
              <a:t> </a:t>
            </a:r>
            <a:r>
              <a:rPr lang="en-US" altLang="zh-CN" sz="1800" dirty="0"/>
              <a:t>worlds.</a:t>
            </a:r>
            <a:endParaRPr lang="zh-CN" altLang="en-US" sz="1800" dirty="0"/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lang="zh-CN" alt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heights:</a:t>
            </a:r>
            <a:endParaRPr lang="zh-CN" altLang="en-US" dirty="0"/>
          </a:p>
          <a:p>
            <a:pPr lvl="0" indent="-457200">
              <a:buFont typeface="+mj-lt"/>
              <a:buAutoNum type="arabicPeriod"/>
            </a:pPr>
            <a:r>
              <a:rPr lang="en-US" altLang="zh-CN" sz="1800" dirty="0"/>
              <a:t>Solve</a:t>
            </a:r>
            <a:r>
              <a:rPr lang="zh-CN" altLang="en-US" sz="1800" dirty="0"/>
              <a:t> </a:t>
            </a:r>
            <a:r>
              <a:rPr lang="en-US" altLang="zh-CN" sz="1800" dirty="0"/>
              <a:t>the inverse matrix of a matrix formed by orthogonal vectors of respective marker’s world.</a:t>
            </a:r>
            <a:endParaRPr lang="zh-CN" altLang="en-US" sz="1800" dirty="0"/>
          </a:p>
          <a:p>
            <a:pPr lvl="0" indent="-457200">
              <a:buFont typeface="+mj-lt"/>
              <a:buAutoNum type="arabicPeriod"/>
            </a:pPr>
            <a:r>
              <a:rPr lang="en-US" altLang="zh-CN" sz="1800" dirty="0"/>
              <a:t>Use matrix multiplication to get the spatial height of each marker.</a:t>
            </a:r>
            <a:endParaRPr lang="zh-CN" altLang="en-US" sz="1800" dirty="0"/>
          </a:p>
          <a:p>
            <a:pPr lvl="0" indent="-457200">
              <a:buFont typeface="+mj-lt"/>
              <a:buAutoNum type="arabicPeriod"/>
            </a:pPr>
            <a:r>
              <a:rPr lang="en-US" altLang="zh-CN" sz="1800" dirty="0"/>
              <a:t>Balance</a:t>
            </a:r>
            <a:r>
              <a:rPr lang="zh-CN" altLang="en-US" sz="1800" dirty="0"/>
              <a:t> </a:t>
            </a:r>
            <a:r>
              <a:rPr lang="en-US" altLang="zh-CN" sz="1800" dirty="0"/>
              <a:t>their</a:t>
            </a:r>
            <a:r>
              <a:rPr lang="zh-CN" altLang="en-US" sz="1800" dirty="0"/>
              <a:t> </a:t>
            </a:r>
            <a:r>
              <a:rPr lang="en-US" altLang="zh-CN" sz="1800" dirty="0"/>
              <a:t>heights.</a:t>
            </a:r>
            <a:endParaRPr lang="zh-CN" altLang="en-US" sz="1800" dirty="0"/>
          </a:p>
          <a:p>
            <a:pPr marL="0" lvl="0" indent="0">
              <a:buNone/>
            </a:pPr>
            <a:endParaRPr lang="zh-CN" alt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Layer-3: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31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Layer-3:</a:t>
            </a:r>
            <a:r>
              <a:rPr lang="zh-CN" altLang="en-US" dirty="0"/>
              <a:t> </a:t>
            </a:r>
            <a:r>
              <a:rPr lang="en-US" altLang="zh-CN" dirty="0"/>
              <a:t>AR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5" y="1204345"/>
            <a:ext cx="3394147" cy="3804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447" y="1204345"/>
            <a:ext cx="3991261" cy="38045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922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Outline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Naruhodo</a:t>
            </a:r>
            <a:r>
              <a:rPr lang="en-US" altLang="zh-CN" dirty="0"/>
              <a:t>?</a:t>
            </a:r>
            <a:endParaRPr lang="zh-CN" altLang="en-US" dirty="0"/>
          </a:p>
          <a:p>
            <a:pPr marL="457200" lvl="0" indent="-387350" algn="l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  <a:endParaRPr lang="zh-CN" altLang="en-US" dirty="0"/>
          </a:p>
          <a:p>
            <a:r>
              <a:rPr lang="en-US" altLang="zh-CN" dirty="0"/>
              <a:t>How does it work?</a:t>
            </a:r>
            <a:endParaRPr dirty="0"/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304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endParaRPr lang="zh-CN" altLang="en-US" dirty="0"/>
          </a:p>
          <a:p>
            <a:pPr lvl="0" indent="-457200">
              <a:buFont typeface="+mj-lt"/>
              <a:buAutoNum type="arabicPeriod"/>
            </a:pPr>
            <a:r>
              <a:rPr lang="en-US" altLang="zh-CN" dirty="0"/>
              <a:t>Refraction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reflection</a:t>
            </a:r>
            <a:endParaRPr lang="zh-CN" altLang="en-US" dirty="0"/>
          </a:p>
          <a:p>
            <a:pPr lvl="0" indent="-457200">
              <a:buFont typeface="+mj-lt"/>
              <a:buAutoNum type="arabicPeriod"/>
            </a:pP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intersections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endParaRPr lang="zh-CN" altLang="en-US" dirty="0"/>
          </a:p>
          <a:p>
            <a:pPr lvl="1" indent="-457200"/>
            <a:r>
              <a:rPr lang="en-US" altLang="zh-CN" dirty="0"/>
              <a:t>Sphere</a:t>
            </a:r>
            <a:endParaRPr lang="zh-CN" altLang="en-US" dirty="0"/>
          </a:p>
          <a:p>
            <a:pPr lvl="1" indent="-457200"/>
            <a:r>
              <a:rPr lang="en-US" altLang="zh-CN" dirty="0"/>
              <a:t>Plane</a:t>
            </a:r>
            <a:endParaRPr lang="zh-CN" alt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Layer-2: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" name="正方形/長方形 4"/>
          <p:cNvSpPr/>
          <p:nvPr/>
        </p:nvSpPr>
        <p:spPr>
          <a:xfrm>
            <a:off x="5573128" y="1363153"/>
            <a:ext cx="3365938" cy="61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Physical</a:t>
            </a:r>
            <a:r>
              <a:rPr kumimoji="1" lang="zh-CN" altLang="en-US" sz="1800" dirty="0"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sz="1800" dirty="0">
                <a:latin typeface="Dosis" charset="0"/>
                <a:ea typeface="Dosis" charset="0"/>
                <a:cs typeface="Dosis" charset="0"/>
              </a:rPr>
              <a:t>Simulation</a:t>
            </a:r>
            <a:endParaRPr kumimoji="1" lang="ja-JP" altLang="en-US" sz="1800" dirty="0">
              <a:latin typeface="Dosis" charset="0"/>
              <a:ea typeface="Dosis" charset="0"/>
              <a:cs typeface="Dosis" charset="0"/>
            </a:endParaRPr>
          </a:p>
        </p:txBody>
      </p:sp>
      <p:grpSp>
        <p:nvGrpSpPr>
          <p:cNvPr id="6" name="図形グループ 5"/>
          <p:cNvGrpSpPr/>
          <p:nvPr/>
        </p:nvGrpSpPr>
        <p:grpSpPr>
          <a:xfrm>
            <a:off x="5573128" y="2517356"/>
            <a:ext cx="3365938" cy="614855"/>
            <a:chOff x="2798379" y="3854669"/>
            <a:chExt cx="3365938" cy="614855"/>
          </a:xfrm>
        </p:grpSpPr>
        <p:sp>
          <p:nvSpPr>
            <p:cNvPr id="7" name="正方形/長方形 6"/>
            <p:cNvSpPr/>
            <p:nvPr/>
          </p:nvSpPr>
          <p:spPr>
            <a:xfrm>
              <a:off x="2798379" y="3854669"/>
              <a:ext cx="3365938" cy="6148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zh-CN" sz="1800" dirty="0">
                  <a:latin typeface="Dosis" charset="0"/>
                  <a:ea typeface="Dosis" charset="0"/>
                  <a:cs typeface="Dosis" charset="0"/>
                </a:rPr>
                <a:t>AR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2950778" y="3967654"/>
              <a:ext cx="1368973" cy="3836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800" dirty="0" err="1">
                  <a:latin typeface="Dosis" charset="0"/>
                  <a:ea typeface="Dosis" charset="0"/>
                  <a:cs typeface="Dosis" charset="0"/>
                </a:rPr>
                <a:t>ARToolKit</a:t>
              </a:r>
              <a:endParaRPr kumimoji="1" lang="ja-JP" altLang="en-US" sz="1800" dirty="0">
                <a:latin typeface="Dosis" charset="0"/>
                <a:ea typeface="Dosis" charset="0"/>
                <a:cs typeface="Dosis" charset="0"/>
              </a:endParaRPr>
            </a:p>
          </p:txBody>
        </p:sp>
      </p:grpSp>
      <p:sp>
        <p:nvSpPr>
          <p:cNvPr id="9" name="正方形/長方形 8"/>
          <p:cNvSpPr/>
          <p:nvPr/>
        </p:nvSpPr>
        <p:spPr>
          <a:xfrm>
            <a:off x="4794051" y="2102804"/>
            <a:ext cx="2576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Balanced</a:t>
            </a:r>
            <a:r>
              <a:rPr kumimoji="1" lang="zh-CN" altLang="en-US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positions</a:t>
            </a:r>
            <a:r>
              <a:rPr kumimoji="1" lang="zh-CN" altLang="en-US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and</a:t>
            </a:r>
            <a:r>
              <a:rPr kumimoji="1" lang="zh-CN" altLang="en-US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Dosis" charset="0"/>
                <a:ea typeface="Dosis" charset="0"/>
                <a:cs typeface="Dosis" charset="0"/>
              </a:rPr>
              <a:t>orientations</a:t>
            </a:r>
            <a:endParaRPr kumimoji="1" lang="ja-JP" altLang="en-US" dirty="0">
              <a:solidFill>
                <a:srgbClr val="C00000"/>
              </a:solidFill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805836" y="2706192"/>
            <a:ext cx="678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Layer-1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805836" y="1554617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Dosis" charset="0"/>
                <a:ea typeface="Dosis" charset="0"/>
                <a:cs typeface="Dosis" charset="0"/>
              </a:rPr>
              <a:t>Layer-2</a:t>
            </a:r>
            <a:endParaRPr kumimoji="1" lang="ja-JP" altLang="en-US" dirty="0">
              <a:latin typeface="Dosis" charset="0"/>
              <a:ea typeface="Dosis" charset="0"/>
              <a:cs typeface="Dosis" charset="0"/>
            </a:endParaRPr>
          </a:p>
        </p:txBody>
      </p:sp>
      <p:sp>
        <p:nvSpPr>
          <p:cNvPr id="12" name="右矢印 11"/>
          <p:cNvSpPr/>
          <p:nvPr/>
        </p:nvSpPr>
        <p:spPr>
          <a:xfrm rot="16200000">
            <a:off x="7242344" y="2207141"/>
            <a:ext cx="413402" cy="1686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24" y="3400049"/>
            <a:ext cx="2489020" cy="48107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81" y="3462965"/>
            <a:ext cx="4858893" cy="41194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24" y="3895538"/>
            <a:ext cx="8396076" cy="36206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24" y="4263217"/>
            <a:ext cx="2686156" cy="47589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080" y="4272025"/>
            <a:ext cx="3070492" cy="39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4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Layer-2: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simulation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1288722"/>
            <a:ext cx="4937760" cy="2471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582" y="1702677"/>
            <a:ext cx="4557315" cy="3294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678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Layer-1,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should:</a:t>
            </a:r>
            <a:endParaRPr lang="zh-CN" altLang="en-US" dirty="0"/>
          </a:p>
          <a:p>
            <a:pPr marL="342900" indent="-342900"/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endParaRPr lang="zh-CN" altLang="en-US" dirty="0"/>
          </a:p>
          <a:p>
            <a:pPr marL="342900" indent="-342900"/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objects</a:t>
            </a:r>
            <a:endParaRPr lang="zh-CN" altLang="en-US" dirty="0"/>
          </a:p>
          <a:p>
            <a:pPr marL="342900" indent="-342900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zh-CN" altLang="en-US" dirty="0"/>
          </a:p>
          <a:p>
            <a:pPr marL="342900" indent="-342900"/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shadows</a:t>
            </a:r>
            <a:endParaRPr lang="zh-CN" alt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Layer-1: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renderer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20" y="105196"/>
            <a:ext cx="2609649" cy="195723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72" y="1363153"/>
            <a:ext cx="2609649" cy="1957237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20" y="3016716"/>
            <a:ext cx="2609649" cy="195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5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8" y="75148"/>
            <a:ext cx="2880000" cy="21600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75148"/>
            <a:ext cx="2880000" cy="216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8" y="2838349"/>
            <a:ext cx="2880000" cy="21600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00" y="2848467"/>
            <a:ext cx="2880000" cy="2160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71" y="2838349"/>
            <a:ext cx="2880000" cy="21600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89488" y="2357141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latin typeface="Sniglet" charset="0"/>
                <a:ea typeface="Sniglet" charset="0"/>
                <a:cs typeface="Sniglet" charset="0"/>
              </a:rPr>
              <a:t>The</a:t>
            </a:r>
            <a:r>
              <a:rPr kumimoji="1" lang="zh-CN" altLang="en-US" sz="1800" dirty="0">
                <a:latin typeface="Sniglet" charset="0"/>
                <a:ea typeface="Sniglet" charset="0"/>
                <a:cs typeface="Sniglet" charset="0"/>
              </a:rPr>
              <a:t> </a:t>
            </a:r>
            <a:r>
              <a:rPr kumimoji="1" lang="en-US" altLang="zh-CN" sz="1800" dirty="0">
                <a:latin typeface="Sniglet" charset="0"/>
                <a:ea typeface="Sniglet" charset="0"/>
                <a:cs typeface="Sniglet" charset="0"/>
              </a:rPr>
              <a:t>t</a:t>
            </a:r>
            <a:r>
              <a:rPr kumimoji="1" lang="en-US" altLang="ja-JP" sz="1800" dirty="0">
                <a:latin typeface="Sniglet" charset="0"/>
                <a:ea typeface="Sniglet" charset="0"/>
                <a:cs typeface="Sniglet" charset="0"/>
              </a:rPr>
              <a:t>wo weeks of development</a:t>
            </a:r>
            <a:endParaRPr kumimoji="1" lang="ja-JP" altLang="en-US" sz="1800" dirty="0">
              <a:latin typeface="Sniglet" charset="0"/>
              <a:ea typeface="Sniglet" charset="0"/>
              <a:cs typeface="Sniglet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DFF2D02-ED09-4A71-90F9-153DD2CF6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571" y="75147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5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508FCE7-B1A4-4DB9-B1D9-A8E6F47B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1068450" y="1623407"/>
            <a:ext cx="3229200" cy="115980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1068450" y="2783207"/>
            <a:ext cx="3229200" cy="86388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400"/>
              <a:t>Designed</a:t>
            </a:r>
            <a:r>
              <a:rPr lang="zh-CN" altLang="en-US" sz="1400" dirty="0"/>
              <a:t> </a:t>
            </a:r>
            <a:r>
              <a:rPr lang="en-US" altLang="zh-CN" sz="1400" dirty="0"/>
              <a:t>&amp;</a:t>
            </a:r>
            <a:r>
              <a:rPr lang="zh-CN" altLang="en-US" sz="1400" dirty="0"/>
              <a:t> </a:t>
            </a:r>
            <a:r>
              <a:rPr lang="en-US" altLang="zh-CN" sz="1400" dirty="0"/>
              <a:t>developed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 err="1"/>
              <a:t>Bowei</a:t>
            </a:r>
            <a:r>
              <a:rPr lang="zh-CN" altLang="en-US" sz="1400" dirty="0"/>
              <a:t> </a:t>
            </a:r>
            <a:r>
              <a:rPr lang="en-US" altLang="zh-CN" sz="1400" dirty="0"/>
              <a:t>Zhou</a:t>
            </a:r>
            <a:endParaRPr lang="zh-CN" altLang="en-US" sz="1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sz="1400" dirty="0">
                <a:hlinkClick r:id="rId4"/>
              </a:rPr>
              <a:t>https://b-z.github.io/naruhodo</a:t>
            </a:r>
            <a:endParaRPr sz="1400" dirty="0"/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2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Naruhodo</a:t>
            </a:r>
            <a:r>
              <a:rPr lang="en-US" altLang="zh-CN" dirty="0"/>
              <a:t>?</a:t>
            </a:r>
            <a:endParaRPr dirty="0"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17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inequality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education</a:t>
            </a:r>
            <a:r>
              <a:rPr lang="zh-CN" altLang="en-US" dirty="0"/>
              <a:t> </a:t>
            </a:r>
            <a:r>
              <a:rPr lang="en-US" altLang="zh-CN" dirty="0"/>
              <a:t>opportunity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serious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government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everyone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quality education</a:t>
            </a:r>
            <a:r>
              <a:rPr lang="en-US" altLang="zh-CN" dirty="0"/>
              <a:t>.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Ine</a:t>
            </a:r>
            <a:r>
              <a:rPr lang="en-US" altLang="ja-JP" dirty="0"/>
              <a:t>quality of </a:t>
            </a:r>
            <a:r>
              <a:rPr lang="en-US" altLang="zh-CN" dirty="0"/>
              <a:t>e</a:t>
            </a:r>
            <a:r>
              <a:rPr lang="en-US" altLang="ja-JP" dirty="0"/>
              <a:t>ducation </a:t>
            </a:r>
            <a:r>
              <a:rPr lang="en-US" altLang="zh-CN" dirty="0"/>
              <a:t>o</a:t>
            </a:r>
            <a:r>
              <a:rPr lang="en-US" altLang="ja-JP" dirty="0"/>
              <a:t>pportunity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64" y="1418332"/>
            <a:ext cx="1161052" cy="1161052"/>
          </a:xfrm>
          <a:prstGeom prst="rect">
            <a:avLst/>
          </a:prstGeom>
        </p:spPr>
      </p:pic>
      <p:pic>
        <p:nvPicPr>
          <p:cNvPr id="1026" name="Picture 2" descr="¸å³å¾ç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65" y="2810899"/>
            <a:ext cx="3748690" cy="2108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16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days,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enjoyed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mr-IN" altLang="zh-CN" dirty="0"/>
              <a:t>…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true story about me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æ°§åé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15000"/>
          <a:stretch/>
        </p:blipFill>
        <p:spPr bwMode="auto">
          <a:xfrm>
            <a:off x="3457739" y="2674874"/>
            <a:ext cx="1702676" cy="15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ç«ç°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88" y="3465121"/>
            <a:ext cx="1257616" cy="12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éä¸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4" y="2143573"/>
            <a:ext cx="1963745" cy="13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矢印 1"/>
          <p:cNvSpPr/>
          <p:nvPr/>
        </p:nvSpPr>
        <p:spPr>
          <a:xfrm>
            <a:off x="2833248" y="3351184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5581696" y="3280454"/>
                <a:ext cx="242047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0" smtClean="0"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0" smtClean="0">
                          <a:latin typeface="Cambria Math" charset="0"/>
                        </a:rPr>
                        <m:t>≜2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CuO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96" y="3280454"/>
                <a:ext cx="242047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746" r="-1995" b="-1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40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4" y="1363153"/>
            <a:ext cx="6508173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school</a:t>
            </a:r>
            <a:r>
              <a:rPr lang="zh-CN" altLang="en-US" dirty="0"/>
              <a:t> </a:t>
            </a:r>
            <a:r>
              <a:rPr lang="en-US" altLang="zh-CN" dirty="0"/>
              <a:t>days,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enjoyed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mr-IN" altLang="zh-CN" dirty="0"/>
              <a:t>…</a:t>
            </a:r>
            <a:endParaRPr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true story about me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26" name="Picture 2" descr="æ°§åé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15000"/>
          <a:stretch/>
        </p:blipFill>
        <p:spPr bwMode="auto">
          <a:xfrm>
            <a:off x="639319" y="2296501"/>
            <a:ext cx="1702676" cy="158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矢印 1"/>
          <p:cNvSpPr/>
          <p:nvPr/>
        </p:nvSpPr>
        <p:spPr>
          <a:xfrm>
            <a:off x="4418920" y="2972811"/>
            <a:ext cx="380126" cy="227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ボックス 2"/>
              <p:cNvSpPr txBox="1"/>
              <p:nvPr/>
            </p:nvSpPr>
            <p:spPr>
              <a:xfrm>
                <a:off x="1985056" y="4389776"/>
                <a:ext cx="5802101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CuO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CH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COOH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O</m:t>
                      </m:r>
                      <m:r>
                        <a:rPr kumimoji="1" lang="en-US" altLang="zh-CN" sz="2400" b="0" i="0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charset="0"/>
                        </a:rPr>
                        <m:t>Cu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2400" i="0">
                                  <a:latin typeface="Cambria Math" charset="0"/>
                                </a:rPr>
                                <m:t>CH</m:t>
                              </m:r>
                            </m:e>
                            <m:sub>
                              <m:r>
                                <a:rPr kumimoji="1" lang="en-US" altLang="zh-CN" sz="2400" i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zh-CN" sz="2400" b="0" i="0" smtClean="0">
                              <a:latin typeface="Cambria Math" charset="0"/>
                            </a:rPr>
                            <m:t>COO</m:t>
                          </m:r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)</m:t>
                          </m:r>
                        </m:e>
                        <m:sub>
                          <m:r>
                            <a:rPr kumimoji="1" lang="en-US" altLang="zh-CN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" name="テキスト ボックス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056" y="4389776"/>
                <a:ext cx="580210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23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éé¸é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28" y="2239022"/>
            <a:ext cx="25717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ç½é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600" y="2058306"/>
            <a:ext cx="1561742" cy="205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8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682186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dirty="0" err="1"/>
              <a:t>Naruhodo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Japanese</a:t>
            </a:r>
            <a:r>
              <a:rPr lang="zh-CN" altLang="en-US" dirty="0"/>
              <a:t> </a:t>
            </a:r>
            <a:r>
              <a:rPr lang="en-US" altLang="zh-CN" dirty="0"/>
              <a:t>word,</a:t>
            </a:r>
            <a:r>
              <a:rPr lang="zh-CN" altLang="en-US" dirty="0"/>
              <a:t> </a:t>
            </a:r>
          </a:p>
          <a:p>
            <a:pPr marL="0" indent="0">
              <a:buNone/>
            </a:pP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endParaRPr lang="zh-CN" altLang="en-US" dirty="0"/>
          </a:p>
          <a:p>
            <a:pPr marL="0" lvl="0" indent="0" algn="ctr">
              <a:buNone/>
            </a:pPr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C00000"/>
                </a:solidFill>
              </a:rPr>
              <a:t>I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see!</a:t>
            </a:r>
            <a:r>
              <a:rPr lang="en-US" altLang="zh-CN" sz="2400" dirty="0"/>
              <a:t>”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“</a:t>
            </a:r>
            <a:r>
              <a:rPr lang="en-US" altLang="zh-CN" sz="2400" dirty="0">
                <a:solidFill>
                  <a:srgbClr val="C00000"/>
                </a:solidFill>
              </a:rPr>
              <a:t>A-ha!</a:t>
            </a:r>
            <a:r>
              <a:rPr lang="en-US" altLang="zh-CN" sz="2400" dirty="0"/>
              <a:t>”</a:t>
            </a:r>
            <a:endParaRPr lang="zh-CN" altLang="en-US" sz="2400" dirty="0"/>
          </a:p>
          <a:p>
            <a:pPr marL="0" lvl="0" indent="0">
              <a:buNone/>
            </a:pPr>
            <a:endParaRPr lang="zh-CN" altLang="en-US" dirty="0"/>
          </a:p>
          <a:p>
            <a:pPr marL="0" lvl="0" indent="0">
              <a:buNone/>
            </a:pP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necessary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oneself,</a:t>
            </a:r>
            <a:r>
              <a:rPr lang="zh-CN" altLang="en-US" dirty="0"/>
              <a:t> </a:t>
            </a:r>
            <a:r>
              <a:rPr lang="en-US" altLang="zh-CN" dirty="0"/>
              <a:t>in order to improve scientific literacy.</a:t>
            </a:r>
            <a:endParaRPr lang="zh-CN" alt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zh-CN" altLang="en-US" dirty="0"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Naruhodo</a:t>
            </a:r>
            <a:r>
              <a:rPr lang="en-US" altLang="zh-CN" dirty="0"/>
              <a:t>?</a:t>
            </a:r>
            <a:endParaRPr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10" y="1568105"/>
            <a:ext cx="3936738" cy="2538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783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/>
              <a:t>we</a:t>
            </a:r>
            <a:r>
              <a:rPr lang="zh-CN" altLang="en-US"/>
              <a:t> </a:t>
            </a:r>
            <a:r>
              <a:rPr lang="en-US" altLang="zh-CN" dirty="0"/>
              <a:t>do?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92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" name="図形グループ 2"/>
          <p:cNvGrpSpPr/>
          <p:nvPr/>
        </p:nvGrpSpPr>
        <p:grpSpPr>
          <a:xfrm>
            <a:off x="774946" y="325509"/>
            <a:ext cx="8369054" cy="4325909"/>
            <a:chOff x="669618" y="375751"/>
            <a:chExt cx="8369054" cy="4325909"/>
          </a:xfrm>
        </p:grpSpPr>
        <p:grpSp>
          <p:nvGrpSpPr>
            <p:cNvPr id="2" name="図形グループ 1"/>
            <p:cNvGrpSpPr/>
            <p:nvPr/>
          </p:nvGrpSpPr>
          <p:grpSpPr>
            <a:xfrm>
              <a:off x="2548037" y="375751"/>
              <a:ext cx="6490635" cy="960680"/>
              <a:chOff x="2296828" y="134590"/>
              <a:chExt cx="6490635" cy="960680"/>
            </a:xfrm>
          </p:grpSpPr>
          <p:sp>
            <p:nvSpPr>
              <p:cNvPr id="6" name="角丸四角形吹き出し 5"/>
              <p:cNvSpPr/>
              <p:nvPr/>
            </p:nvSpPr>
            <p:spPr>
              <a:xfrm>
                <a:off x="2296828" y="391886"/>
                <a:ext cx="4495857" cy="703384"/>
              </a:xfrm>
              <a:prstGeom prst="wedgeRoundRectCallout">
                <a:avLst>
                  <a:gd name="adj1" fmla="val 42554"/>
                  <a:gd name="adj2" fmla="val 95490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Google Shape;578;p19"/>
              <p:cNvSpPr txBox="1">
                <a:spLocks/>
              </p:cNvSpPr>
              <p:nvPr/>
            </p:nvSpPr>
            <p:spPr>
              <a:xfrm>
                <a:off x="2647063" y="134590"/>
                <a:ext cx="6140400" cy="85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rgbClr val="3C78D8"/>
                  </a:buClr>
                  <a:buSzPts val="1800"/>
                </a:pPr>
                <a:r>
                  <a:rPr lang="en-US" altLang="zh-CN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I want to do experiments at home!</a:t>
                </a:r>
                <a:endParaRPr lang="en-US" sz="1800" dirty="0">
                  <a:solidFill>
                    <a:srgbClr val="3C78D8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p:grpSp>
        <p:pic>
          <p:nvPicPr>
            <p:cNvPr id="8" name="Picture 2" descr="ãã©ãâçå¾çæç´¢ç»æ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91" t="333" r="13898" b="-333"/>
            <a:stretch/>
          </p:blipFill>
          <p:spPr bwMode="auto">
            <a:xfrm>
              <a:off x="6827114" y="1336431"/>
              <a:ext cx="1577593" cy="186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ãã©ãâçå¾çæç´¢ç»æ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772"/>
            <a:stretch/>
          </p:blipFill>
          <p:spPr bwMode="auto">
            <a:xfrm>
              <a:off x="669618" y="2833635"/>
              <a:ext cx="1485769" cy="186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図形グループ 10"/>
            <p:cNvGrpSpPr/>
            <p:nvPr/>
          </p:nvGrpSpPr>
          <p:grpSpPr>
            <a:xfrm>
              <a:off x="2155387" y="2139483"/>
              <a:ext cx="6490635" cy="960680"/>
              <a:chOff x="2296828" y="134590"/>
              <a:chExt cx="6490635" cy="960680"/>
            </a:xfrm>
          </p:grpSpPr>
          <p:sp>
            <p:nvSpPr>
              <p:cNvPr id="12" name="角丸四角形吹き出し 11"/>
              <p:cNvSpPr/>
              <p:nvPr/>
            </p:nvSpPr>
            <p:spPr>
              <a:xfrm>
                <a:off x="2296828" y="391886"/>
                <a:ext cx="4495857" cy="703384"/>
              </a:xfrm>
              <a:prstGeom prst="wedgeRoundRectCallout">
                <a:avLst>
                  <a:gd name="adj1" fmla="val -44835"/>
                  <a:gd name="adj2" fmla="val 114061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Google Shape;578;p19"/>
              <p:cNvSpPr txBox="1">
                <a:spLocks/>
              </p:cNvSpPr>
              <p:nvPr/>
            </p:nvSpPr>
            <p:spPr>
              <a:xfrm>
                <a:off x="2647063" y="134590"/>
                <a:ext cx="6140400" cy="85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Clr>
                    <a:srgbClr val="3C78D8"/>
                  </a:buClr>
                  <a:buSzPts val="1800"/>
                </a:pPr>
                <a:r>
                  <a:rPr lang="en-US" altLang="ja-JP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Let </a:t>
                </a:r>
                <a:r>
                  <a:rPr lang="en-US" altLang="ja-JP" sz="2000" dirty="0">
                    <a:solidFill>
                      <a:srgbClr val="C00000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AR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technology</a:t>
                </a:r>
                <a:r>
                  <a:rPr lang="zh-CN" altLang="en-US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 </a:t>
                </a:r>
                <a:r>
                  <a:rPr lang="en-US" altLang="zh-CN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help</a:t>
                </a:r>
                <a:r>
                  <a:rPr lang="zh-CN" altLang="en-US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 </a:t>
                </a:r>
                <a:r>
                  <a:rPr lang="en-US" altLang="zh-CN" sz="1800" dirty="0">
                    <a:solidFill>
                      <a:srgbClr val="3C78D8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you.</a:t>
                </a:r>
                <a:endParaRPr lang="en-US" sz="1800" dirty="0">
                  <a:solidFill>
                    <a:srgbClr val="3C78D8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937665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666</Words>
  <Application>Microsoft Office PowerPoint</Application>
  <PresentationFormat>全屏显示(16:9)</PresentationFormat>
  <Paragraphs>127</Paragraphs>
  <Slides>24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Dosis</vt:lpstr>
      <vt:lpstr>ＭＳ Ｐゴシック</vt:lpstr>
      <vt:lpstr>Sniglet</vt:lpstr>
      <vt:lpstr>宋体</vt:lpstr>
      <vt:lpstr>Arial</vt:lpstr>
      <vt:lpstr>Cambria Math</vt:lpstr>
      <vt:lpstr>Friar template</vt:lpstr>
      <vt:lpstr>Adobe Photoshop Image</vt:lpstr>
      <vt:lpstr>Naruhodo!</vt:lpstr>
      <vt:lpstr>Outline</vt:lpstr>
      <vt:lpstr>What is Naruhodo?</vt:lpstr>
      <vt:lpstr>Inequality of education opportunity</vt:lpstr>
      <vt:lpstr>A true story about me</vt:lpstr>
      <vt:lpstr>A true story about me</vt:lpstr>
      <vt:lpstr>What is Naruhodo?</vt:lpstr>
      <vt:lpstr>What can we do?</vt:lpstr>
      <vt:lpstr>PowerPoint 演示文稿</vt:lpstr>
      <vt:lpstr>AR (Augmented Reality) technology</vt:lpstr>
      <vt:lpstr>PowerPoint 演示文稿</vt:lpstr>
      <vt:lpstr>Print the markers</vt:lpstr>
      <vt:lpstr>Place the markers on your desk</vt:lpstr>
      <vt:lpstr>How does it work?</vt:lpstr>
      <vt:lpstr>System structure</vt:lpstr>
      <vt:lpstr>Layer-3: AR</vt:lpstr>
      <vt:lpstr>Layer-3: AR</vt:lpstr>
      <vt:lpstr>Layer-3: AR</vt:lpstr>
      <vt:lpstr>Layer-3: AR</vt:lpstr>
      <vt:lpstr>Layer-2: Physical simulation</vt:lpstr>
      <vt:lpstr>Layer-2: Physical simulation</vt:lpstr>
      <vt:lpstr>Layer-1: 3D renderer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Naruhodo!</dc:title>
  <cp:lastModifiedBy>周 伯威</cp:lastModifiedBy>
  <cp:revision>106</cp:revision>
  <dcterms:modified xsi:type="dcterms:W3CDTF">2019-05-02T13:26:03Z</dcterms:modified>
</cp:coreProperties>
</file>